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Merriweather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2" roundtripDataSignature="AMtx7miA7AU2zTBK+ELQOFL+wNQFFe6T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2A3130-2008-4F56-8DF6-5B93A9872EC8}">
  <a:tblStyle styleId="{A72A3130-2008-4F56-8DF6-5B93A9872E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erriweather-boldItalic.fntdata"/><Relationship Id="rId70" Type="http://schemas.openxmlformats.org/officeDocument/2006/relationships/font" Target="fonts/Merriweather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68" Type="http://schemas.openxmlformats.org/officeDocument/2006/relationships/font" Target="fonts/Merriweather-regular.fntdata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53319337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453319337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53319337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453319337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5331933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5331933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5331933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45331933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5331933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45331933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53319337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453319337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53319337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453319337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53319337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453319337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5331933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45331933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53319337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53319337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5331933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45331933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53319337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53319337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53319337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453319337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https://neurosnap.ai/blog/post/understanding-the-differences-between-ai-machine-learning-and-deep-learning/64279cadfeb3e5ca5ba0904a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5331933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45331933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331933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45331933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5331933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45331933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53319337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453319337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5331933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45331933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53319337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453319337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53319337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53319337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53319337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453319337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53319337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453319337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53319337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453319337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53319337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453319337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53319337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453319337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5331933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45331933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53319337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453319337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53319337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53319337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53319337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45331933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53319337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453319337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53319337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453319337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https://medium.com/geekculture/track-a-tennis-ball-with-computer-vision-4f8d2f9c0412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53319337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53319337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53319337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453319337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533193377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453319337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3319337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453319337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4e58bf4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4e58bf4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5331933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5331933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53319337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53319337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3319337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3319337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53319337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453319337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https://www.crescendo.ai/blog/ai-bias-examples-mitigation-guide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53319337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453319337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53319337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453319337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4e58bf4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74e58bf4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5331933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45331933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5331933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45331933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53319337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453319337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5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" name="Google Shape;21;p15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" name="Google Shape;22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" name="Google Shape;27;p16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" name="Google Shape;28;p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0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0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11" Type="http://schemas.openxmlformats.org/officeDocument/2006/relationships/image" Target="../media/image29.png"/><Relationship Id="rId10" Type="http://schemas.openxmlformats.org/officeDocument/2006/relationships/image" Target="../media/image35.png"/><Relationship Id="rId9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scikit-learn.org/stable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sciencefocus.com/future-technology/can-smart-speakers-eavesdrop-on-our-conversa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533193377_0_21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Big Data Tools</a:t>
            </a:r>
            <a:endParaRPr sz="2820"/>
          </a:p>
        </p:txBody>
      </p:sp>
      <p:sp>
        <p:nvSpPr>
          <p:cNvPr id="121" name="Google Shape;121;g34533193377_0_213"/>
          <p:cNvSpPr txBox="1"/>
          <p:nvPr/>
        </p:nvSpPr>
        <p:spPr>
          <a:xfrm>
            <a:off x="178675" y="1361775"/>
            <a:ext cx="36639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Apache Spark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open-source analytics engine for large-scale data processing, well-suited for real-time processing and machine learning tasks due to its in-memory architecture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Hadoop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open-source framework for storing and processing massive datasets across distributed clusters, with a robust storage system (HDFS) and a computational model (MapReduce)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g34533193377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025" y="1361775"/>
            <a:ext cx="2818350" cy="20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4533193377_0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325" y="3203975"/>
            <a:ext cx="3448976" cy="17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533193377_0_20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Relation to AI</a:t>
            </a:r>
            <a:endParaRPr sz="2820"/>
          </a:p>
        </p:txBody>
      </p:sp>
      <p:sp>
        <p:nvSpPr>
          <p:cNvPr id="129" name="Google Shape;129;g34533193377_0_202"/>
          <p:cNvSpPr txBox="1"/>
          <p:nvPr/>
        </p:nvSpPr>
        <p:spPr>
          <a:xfrm>
            <a:off x="616150" y="1580550"/>
            <a:ext cx="7786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scientists play a crucial role in the success of AI systems by preparing and cleaning datasets, selecting relevant features, and evaluating model performance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scientists utilize AI techniques, particularly machine learning algorithms, to analyze data, uncover insights, build predictive models, and automate processes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533193377_0_3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AI Concepts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533193377_0_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Difference between AI, ML, and DL</a:t>
            </a:r>
            <a:endParaRPr sz="2820"/>
          </a:p>
        </p:txBody>
      </p:sp>
      <p:sp>
        <p:nvSpPr>
          <p:cNvPr id="140" name="Google Shape;140;g34533193377_0_40"/>
          <p:cNvSpPr txBox="1"/>
          <p:nvPr/>
        </p:nvSpPr>
        <p:spPr>
          <a:xfrm>
            <a:off x="-148000" y="1430925"/>
            <a:ext cx="56958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Artificial intelligence (AI): The overarching concept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broadest term, encompassing any system that can mimic human-like intelligence, decision-making, problem-solving, and perception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Machine learning (ML): Learning from data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subfield of AI that uses algorithms to identify patterns and relationships within datasets to make predictions and improve performance over 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Deep learning (DL): Harnessing neural networks for complex patterns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specialized subset of ML that utilizes deep neural networks to learn and make complex decisions, they are particularly well-suited for tasks involving large amounts of unstructured data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g34533193377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275" y="2176236"/>
            <a:ext cx="3661676" cy="19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533193377_0_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Process</a:t>
            </a:r>
            <a:endParaRPr sz="2820"/>
          </a:p>
        </p:txBody>
      </p:sp>
      <p:sp>
        <p:nvSpPr>
          <p:cNvPr id="147" name="Google Shape;147;g34533193377_0_45"/>
          <p:cNvSpPr txBox="1"/>
          <p:nvPr/>
        </p:nvSpPr>
        <p:spPr>
          <a:xfrm>
            <a:off x="-49000" y="1291050"/>
            <a:ext cx="57372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Split data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divide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dataset into training, validation, and test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set – used to fit the model parameters (weights, coefficients, etc.)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Validation set – used for model selection and hyperparameter tuning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set – held out until the very end to provide an unbiased estimate of generalization performance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Multiple candidate algorithms are compared based on performance metrics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Consider computational cost and interpretability.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g3453319337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099" y="2173290"/>
            <a:ext cx="3455700" cy="18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533193377_0_2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Process Continued</a:t>
            </a:r>
            <a:endParaRPr sz="2820"/>
          </a:p>
        </p:txBody>
      </p:sp>
      <p:sp>
        <p:nvSpPr>
          <p:cNvPr id="154" name="Google Shape;154;g34533193377_0_224"/>
          <p:cNvSpPr txBox="1"/>
          <p:nvPr/>
        </p:nvSpPr>
        <p:spPr>
          <a:xfrm>
            <a:off x="0" y="1273175"/>
            <a:ext cx="91440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and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 (those not learned during training, e.g., learning rate, tree depth, regularization strength) are optimized to improve model performance.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Approaches: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Grid Search – exhaustive search over predefined parameter grid.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Search – random sampling from parameter distributions (more efficient for large spaces).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Bayesian Optimization – probabilistic modeling of the objective function to guide search.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533193377_0_2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Process Continued</a:t>
            </a:r>
            <a:endParaRPr sz="2820"/>
          </a:p>
        </p:txBody>
      </p:sp>
      <p:sp>
        <p:nvSpPr>
          <p:cNvPr id="160" name="Google Shape;160;g34533193377_0_229"/>
          <p:cNvSpPr txBox="1"/>
          <p:nvPr/>
        </p:nvSpPr>
        <p:spPr>
          <a:xfrm>
            <a:off x="141600" y="1333300"/>
            <a:ext cx="8896800" cy="3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Evaluate model performance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estimate true generalization error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 Metrics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Proportion of correct predictions out of all predictions.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Proportion of positive predictions that were actually positive.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Proportion of actual positives correctly identified.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F1-score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Harmonic mean of precision and recall, balancing both.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ROC-AUC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Measures the ability of the model to distinguish classes across thresholds.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Regression Metrics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MSE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Mean squared difference between predicted and actual values.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RMSE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Square root of MSE; interpretable in the same units as the target.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MAE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Mean absolute difference between predicted and actual values.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R²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Proportion of variance in the target explained by the model.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533193377_0_31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Process Continued</a:t>
            </a:r>
            <a:endParaRPr sz="2820"/>
          </a:p>
        </p:txBody>
      </p:sp>
      <p:pic>
        <p:nvPicPr>
          <p:cNvPr id="166" name="Google Shape;166;g34533193377_0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999" y="2028050"/>
            <a:ext cx="5661999" cy="23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Modeling Process</a:t>
            </a:r>
            <a:endParaRPr sz="2820"/>
          </a:p>
        </p:txBody>
      </p:sp>
      <p:sp>
        <p:nvSpPr>
          <p:cNvPr id="172" name="Google Shape;172;p9"/>
          <p:cNvSpPr txBox="1"/>
          <p:nvPr/>
        </p:nvSpPr>
        <p:spPr>
          <a:xfrm>
            <a:off x="616150" y="1580550"/>
            <a:ext cx="7786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Last week we discussed data exploration and data cleaning broadly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Next is Modeling. The basic steps to modeling are: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Splitting data to test and train (overfitting is evil)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Choosing a Baseline model and Model selection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Evaluation of Model Performance (accuracy, precision, recall, f1-score)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533193377_0_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Role of Data Quality in AI Success</a:t>
            </a:r>
            <a:endParaRPr sz="2820"/>
          </a:p>
        </p:txBody>
      </p:sp>
      <p:sp>
        <p:nvSpPr>
          <p:cNvPr id="178" name="Google Shape;178;g34533193377_0_50"/>
          <p:cNvSpPr txBox="1"/>
          <p:nvPr/>
        </p:nvSpPr>
        <p:spPr>
          <a:xfrm>
            <a:off x="311725" y="1580550"/>
            <a:ext cx="85206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Accuracy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Correct and representative data improves model predictions.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Completeness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Missing data can lead to bias and poor performance.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Consistency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Uniform formats and definitions reduce confusion for models.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Relevance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Data should align with the problem being solved.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Timeliness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Up-to-date data ensures models remain accurate over time.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Noise Reduction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Removing errors/outliers prevents misleading patterns.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Garbage in, garbage out</a:t>
            </a:r>
            <a:endParaRPr i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533193377_0_29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1" name="Google Shape;71;g34533193377_0_292"/>
          <p:cNvSpPr txBox="1"/>
          <p:nvPr/>
        </p:nvSpPr>
        <p:spPr>
          <a:xfrm>
            <a:off x="472475" y="1454850"/>
            <a:ext cx="82092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34533193377_0_292"/>
          <p:cNvSpPr txBox="1"/>
          <p:nvPr/>
        </p:nvSpPr>
        <p:spPr>
          <a:xfrm>
            <a:off x="311700" y="1473300"/>
            <a:ext cx="85206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Today’s Goals: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Understand the relationships between different aspects of data science and artificial intelligence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Expose you to different kinds of models you may see or work on in the future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Show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various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applications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Discuss AI Ethics and its role in responsible innovation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Goals are NOT: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make you an expert in specific models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teach detailed coding or mathematics behind algorithms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cover every possible AI or data science use case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533193377_0_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Exercise - 20 Minutes</a:t>
            </a:r>
            <a:endParaRPr sz="2820"/>
          </a:p>
        </p:txBody>
      </p:sp>
      <p:graphicFrame>
        <p:nvGraphicFramePr>
          <p:cNvPr id="184" name="Google Shape;184;g34533193377_0_31"/>
          <p:cNvGraphicFramePr/>
          <p:nvPr/>
        </p:nvGraphicFramePr>
        <p:xfrm>
          <a:off x="76200" y="135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{A72A3130-2008-4F56-8DF6-5B93A9872EC8}</a:tableStyleId>
              </a:tblPr>
              <a:tblGrid>
                <a:gridCol w="383200"/>
                <a:gridCol w="2250300"/>
                <a:gridCol w="1095500"/>
              </a:tblGrid>
              <a:tr h="46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Review Text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Sentiment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 loved the plot and the acting was great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Positive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Terrible pacing and confusing storyline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Negative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visuals were stunning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Positive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 wouldn’t recommend this to anyone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Negative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Great soundtrack but weak acting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Negative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 masterpiece from start to finish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Positive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Google Shape;185;g34533193377_0_31"/>
          <p:cNvSpPr txBox="1"/>
          <p:nvPr/>
        </p:nvSpPr>
        <p:spPr>
          <a:xfrm>
            <a:off x="3805175" y="1227250"/>
            <a:ext cx="52746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 are a data scientist building a simple AI model to predict movie review sentiment (Positive or Negative).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 – Data Exploration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Read through the dataset.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Highlight positive keywords (e.g., “loved,” “great,” “stunning”) and negative keywords (e.g., “terrible,” “confusing,” “weak”).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2 – Build a Simple Rule-Based Model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your group, create a list of positive and negative words.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a review contains more positive words than negative → label as Positive, Otherwise → label as Negative.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3 – Test Your Model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Apply your rule to each review in the dataset.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Compare your predicted sentiment to the actual “Sentiment” column.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 how many you got correct → This is your accuracy score.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4 – Reflect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would an AI model improve on your rule-based approach?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additional data or features would you collect?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Bonus: Is this model prone to overfitting or underfitting?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533193377_0_5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533193377_0_3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Different Types of ML</a:t>
            </a:r>
            <a:endParaRPr sz="2820"/>
          </a:p>
        </p:txBody>
      </p:sp>
      <p:pic>
        <p:nvPicPr>
          <p:cNvPr id="196" name="Google Shape;196;g34533193377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75" y="1353225"/>
            <a:ext cx="519450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533193377_0_1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Machine Learning</a:t>
            </a:r>
            <a:endParaRPr sz="2820"/>
          </a:p>
        </p:txBody>
      </p:sp>
      <p:sp>
        <p:nvSpPr>
          <p:cNvPr id="202" name="Google Shape;202;g34533193377_0_11"/>
          <p:cNvSpPr txBox="1"/>
          <p:nvPr/>
        </p:nvSpPr>
        <p:spPr>
          <a:xfrm>
            <a:off x="616150" y="1580550"/>
            <a:ext cx="7786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field of AI that learns from data and generalizes to unseen data, allowing programs to learn without explicit instructions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Types of Machine Learning: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Supervised - model is trained on labeled dataset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Unsupervised - model is trained on unlabeled dataset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Semi-Supervised - labeled dataset is relatively small to unlabeled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Reinforcement Learning - computers learn through reward and punishment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533193377_0_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Supervised Learning</a:t>
            </a:r>
            <a:endParaRPr sz="2820"/>
          </a:p>
        </p:txBody>
      </p:sp>
      <p:sp>
        <p:nvSpPr>
          <p:cNvPr id="208" name="Google Shape;208;g34533193377_0_59"/>
          <p:cNvSpPr txBox="1"/>
          <p:nvPr/>
        </p:nvSpPr>
        <p:spPr>
          <a:xfrm>
            <a:off x="0" y="1291050"/>
            <a:ext cx="91440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 from labeled data (inputs paired with correct outputs)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predicts outputs for new, unseen inputs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predicts categorical outcomes (Yes/No, Type of Animal)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Regression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predicts continuous values (linear vs non-linear relationship)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 Models: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 (K-Nearest Neighbors)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Classifies based on closest data points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SVM (Support Vector Machines)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Finds the optimal decision boundary to separate classes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Forest: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Ensemble of decision trees voting for final prediction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Gradient Boosting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Sequentially improves weak learners into a strong model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Naive Bayes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Uses probabilities based on feature independence assumptions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Spam email filtering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Predicting house prices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Diagnosing diseases from medical records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214" name="Google Shape;214;p4"/>
          <p:cNvSpPr txBox="1"/>
          <p:nvPr/>
        </p:nvSpPr>
        <p:spPr>
          <a:xfrm>
            <a:off x="616150" y="1580550"/>
            <a:ext cx="77151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type of machine learning where the model is trained on labeled data. The goal is to learn a mapping from inputs (features) to outputs (labels) based on the provided examples.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 - predicts categorical outcomes (Yes/No, Type of Animal)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Regression - predicts continuous values (linear vs non-linear relationship)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High accuracy with informed labeling, Wide range of algorithm choice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EXPENSIVE (time, SME), Not great if data is difficult to label (audio)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533193377_0_6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Unsupervised Learning</a:t>
            </a:r>
            <a:endParaRPr sz="2820"/>
          </a:p>
        </p:txBody>
      </p:sp>
      <p:sp>
        <p:nvSpPr>
          <p:cNvPr id="220" name="Google Shape;220;g34533193377_0_64"/>
          <p:cNvSpPr txBox="1"/>
          <p:nvPr/>
        </p:nvSpPr>
        <p:spPr>
          <a:xfrm>
            <a:off x="0" y="1276275"/>
            <a:ext cx="91440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Discover patterns or groupings in data without labels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Helps uncover hidden structure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Grouping data points based on features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Dimensionality reduction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Stripping down to essential features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 Models: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clusters data into distinct groups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Gaussian Mixture Models (GMM)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probabilistic clustering with soft assignments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DBSCAN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density-based clustering to find arbitrarily shaped groups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PCA (Principal Component Analysis)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reduces dimensions by finding main variance directions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 segmentation for targeted marketing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compression and feature extraction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Anomaly detection in network traffic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226" name="Google Shape;226;p5"/>
          <p:cNvSpPr txBox="1"/>
          <p:nvPr/>
        </p:nvSpPr>
        <p:spPr>
          <a:xfrm>
            <a:off x="616150" y="1580550"/>
            <a:ext cx="75099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type of machine learning where the model is trained on data that has no labeled responses. The goal is to uncover hidden patterns or intrinsic structures in the data.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 - Grouping data points based on features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Dimensionality reduction - Stripping down to essential features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Association Rule Learning - Discovering relationships between variables (Market basket analysis)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No labeling required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Prone to overfitting, subjective results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533193377_0_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Semi-supervised </a:t>
            </a:r>
            <a:endParaRPr sz="2820"/>
          </a:p>
        </p:txBody>
      </p:sp>
      <p:sp>
        <p:nvSpPr>
          <p:cNvPr id="232" name="Google Shape;232;g34533193377_0_74"/>
          <p:cNvSpPr txBox="1"/>
          <p:nvPr/>
        </p:nvSpPr>
        <p:spPr>
          <a:xfrm>
            <a:off x="161575" y="1316700"/>
            <a:ext cx="88209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Combines a small amount of labeled data with a large amount of unlabeled data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Improves learning when labeled data is scarce or expensive to obtain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it works: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Uses labeled data to guide the learning process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Leverages patterns in unlabeled data to improve model accuracy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Common Techniques: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Self-training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Graph-based methods: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relational through nodes and edges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Generative models: 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 off distribution data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recognition with limited annotations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Speech recognition using a few transcribed audio samples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Semi-supervised Learning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616150" y="1580550"/>
            <a:ext cx="75099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machine learning approach that uses a small amount of labeled data along with a large amount of unlabeled data to improve learning accuracy and generalization. Can be used in text classification, image recognition.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Generative Models - Learn off distribution data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Graph Based - relational through nodes and edges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Multiview Learning - learns from multiple perspectives of data (computer vision)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Cost, unlabeled data can enhance performance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Overfitting, quality of unlabeled data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Science and AI: How it Fits Together</a:t>
            </a:r>
            <a:endParaRPr/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125" y="1789475"/>
            <a:ext cx="3561750" cy="262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533193377_0_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Reinforcement Learning</a:t>
            </a:r>
            <a:endParaRPr sz="2820"/>
          </a:p>
        </p:txBody>
      </p:sp>
      <p:sp>
        <p:nvSpPr>
          <p:cNvPr id="244" name="Google Shape;244;g34533193377_0_69"/>
          <p:cNvSpPr txBox="1"/>
          <p:nvPr/>
        </p:nvSpPr>
        <p:spPr>
          <a:xfrm>
            <a:off x="141600" y="1580550"/>
            <a:ext cx="48666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 by trial and error through interaction with an environment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Receive rewards or penalties based on actions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Goal: maximize cumulative reward over time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Game-playing AI (e.g., Chess, Go, video games)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Robot navigation and control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3453319337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675" y="1820175"/>
            <a:ext cx="28575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251" name="Google Shape;251;p7"/>
          <p:cNvSpPr txBox="1"/>
          <p:nvPr/>
        </p:nvSpPr>
        <p:spPr>
          <a:xfrm>
            <a:off x="616150" y="1580550"/>
            <a:ext cx="75546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type of machine learning where an agent learns to make decisions by interacting with an environment to maximize cumulative reward. Used by games and robots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Needs the following: Agent, environment, set of actions, states, reward system (Positive vs negative reinforcement learning)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 Solving complex problems and non-deterministic environments, combine with other algorithms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 Lots of data and compute power, poor reward design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533193377_0_1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Exercise - 20 minutes</a:t>
            </a:r>
            <a:endParaRPr sz="2820"/>
          </a:p>
        </p:txBody>
      </p:sp>
      <p:sp>
        <p:nvSpPr>
          <p:cNvPr id="257" name="Google Shape;257;g34533193377_0_167"/>
          <p:cNvSpPr txBox="1"/>
          <p:nvPr>
            <p:ph idx="4294967295" type="body"/>
          </p:nvPr>
        </p:nvSpPr>
        <p:spPr>
          <a:xfrm>
            <a:off x="0" y="1295200"/>
            <a:ext cx="9144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Groups of 2-3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500"/>
              <a:t>Research assigned algorithm. What type of machine learning is it? Briefly describe algorithm and any application found.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Q-Learning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GMMs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GANs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SVM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PCA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Adaboost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 Forest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Monte Carlo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KNN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Naive Bayes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Decision Trees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Gradient Boosting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Logistic Regression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Markov Chains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/>
          <p:nvPr>
            <p:ph type="title"/>
          </p:nvPr>
        </p:nvSpPr>
        <p:spPr>
          <a:xfrm>
            <a:off x="293850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Exercise - Machine Learning Algorithms</a:t>
            </a:r>
            <a:endParaRPr/>
          </a:p>
        </p:txBody>
      </p:sp>
      <p:sp>
        <p:nvSpPr>
          <p:cNvPr id="263" name="Google Shape;263;p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Groups of 2-3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Research assigned algorithm. What type of machine learning is it? Briefly describe algorithm and any application found.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Q-Learning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GMMs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GANs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SVM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PCA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Random Forest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Monte Carlo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KNN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Naive Bayes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Gradient Boosting</a:t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533193377_0_8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533193377_0_8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Neural Networks</a:t>
            </a:r>
            <a:endParaRPr sz="2820"/>
          </a:p>
        </p:txBody>
      </p:sp>
      <p:sp>
        <p:nvSpPr>
          <p:cNvPr id="274" name="Google Shape;274;g34533193377_0_88"/>
          <p:cNvSpPr txBox="1"/>
          <p:nvPr/>
        </p:nvSpPr>
        <p:spPr>
          <a:xfrm>
            <a:off x="0" y="1253050"/>
            <a:ext cx="5610000" cy="3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Inspired by the brain’s network of neurons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Consists of layers of interconnected nodes (neurons)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Learns complex patterns by adjusting connection weights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Input Layer: Receives raw data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Hidden Layers: Perform computations and feature extraction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Output Layer: Produces predictions or classifications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neuron applies a weighted sum and an activation function (e.g., ReLU, Sigmoid)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34533193377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675" y="2196650"/>
            <a:ext cx="3452876" cy="1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533193377_0_2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How </a:t>
            </a:r>
            <a:r>
              <a:rPr lang="en" sz="2820"/>
              <a:t>Neural Networks Learn</a:t>
            </a:r>
            <a:endParaRPr sz="2820"/>
          </a:p>
        </p:txBody>
      </p:sp>
      <p:sp>
        <p:nvSpPr>
          <p:cNvPr id="281" name="Google Shape;281;g34533193377_0_236"/>
          <p:cNvSpPr txBox="1"/>
          <p:nvPr/>
        </p:nvSpPr>
        <p:spPr>
          <a:xfrm>
            <a:off x="141600" y="1329075"/>
            <a:ext cx="8839800" cy="3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forward propagation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compute outputs from inputs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Calculate error using a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function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(difference between predicted and actual)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backpropagation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update weights based on error gradients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Repeat over many iterations (epochs) to improve accuracy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g34533193377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465" y="2571750"/>
            <a:ext cx="4344075" cy="24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533193377_0_9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CNNs</a:t>
            </a:r>
            <a:endParaRPr sz="2820"/>
          </a:p>
        </p:txBody>
      </p:sp>
      <p:sp>
        <p:nvSpPr>
          <p:cNvPr id="288" name="Google Shape;288;g34533193377_0_93"/>
          <p:cNvSpPr txBox="1"/>
          <p:nvPr/>
        </p:nvSpPr>
        <p:spPr>
          <a:xfrm>
            <a:off x="122575" y="1348100"/>
            <a:ext cx="88398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CNNs (Convolutional Neural Networks)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Designed for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image and spatial data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convolutional layers to detect patterns like edges, textures, and shapes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Excellent for tasks like image classification, object detection, and segmentation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g34533193377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25" y="3135200"/>
            <a:ext cx="6814000" cy="1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533193377_0_2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RNNs</a:t>
            </a:r>
            <a:endParaRPr sz="2820"/>
          </a:p>
        </p:txBody>
      </p:sp>
      <p:sp>
        <p:nvSpPr>
          <p:cNvPr id="295" name="Google Shape;295;g34533193377_0_245"/>
          <p:cNvSpPr txBox="1"/>
          <p:nvPr/>
        </p:nvSpPr>
        <p:spPr>
          <a:xfrm>
            <a:off x="122575" y="1348100"/>
            <a:ext cx="88398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RNNs (Recurrent Neural Networks)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Designed for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sequence data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such as text, speech, or time series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Maintain memory of previous inputs via loops in the network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in language modeling, speech recognition, and time-series forecasting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g34533193377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50" y="2792900"/>
            <a:ext cx="7671750" cy="20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533193377_0_1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Transformers</a:t>
            </a:r>
            <a:endParaRPr sz="2820"/>
          </a:p>
        </p:txBody>
      </p:sp>
      <p:sp>
        <p:nvSpPr>
          <p:cNvPr id="302" name="Google Shape;302;g34533193377_0_172"/>
          <p:cNvSpPr txBox="1"/>
          <p:nvPr/>
        </p:nvSpPr>
        <p:spPr>
          <a:xfrm>
            <a:off x="217625" y="1538200"/>
            <a:ext cx="50949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deep learning model, primarily used in natural language processing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Relies on self-attention mechanisms to process input sequences and generate output sequences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process elements of a sequence in parallel, leading to improved training speed and efficiency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 ChatGPT, Claude, Gemini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g34533193377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50" y="1450700"/>
            <a:ext cx="2720775" cy="3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533193377_0_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AI/ML</a:t>
            </a:r>
            <a:endParaRPr/>
          </a:p>
        </p:txBody>
      </p:sp>
      <p:sp>
        <p:nvSpPr>
          <p:cNvPr id="84" name="Google Shape;84;g34533193377_0_4"/>
          <p:cNvSpPr txBox="1"/>
          <p:nvPr/>
        </p:nvSpPr>
        <p:spPr>
          <a:xfrm>
            <a:off x="616150" y="1580550"/>
            <a:ext cx="28842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do we mean by Artificial Intelligence and Machine Learning?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g34533193377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550" y="1363275"/>
            <a:ext cx="4705350" cy="36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533193377_0_7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Generative Adversarial Networks (GANs)</a:t>
            </a:r>
            <a:endParaRPr sz="2820"/>
          </a:p>
        </p:txBody>
      </p:sp>
      <p:sp>
        <p:nvSpPr>
          <p:cNvPr id="309" name="Google Shape;309;g34533193377_0_79"/>
          <p:cNvSpPr txBox="1"/>
          <p:nvPr/>
        </p:nvSpPr>
        <p:spPr>
          <a:xfrm>
            <a:off x="0" y="1247525"/>
            <a:ext cx="59778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Concept: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Consist of two neural networks — a Generator and a Discriminator — competing against each other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Generator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Creates fake data trying to mimic real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Tries to distinguish between real and fake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Training Process: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generator improves by learning to fool the discriminator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discriminator improves by getting better at spotting fakes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adversarial “game” continues until the generator produces highly realistic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Applications: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Creating realistic images, videos, and audio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Image-to-image translation (e.g., turning sketches into photos)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augmentation for training other AI models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DALL-E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Stable Diffusion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g34533193377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3091625"/>
            <a:ext cx="3569124" cy="19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533193377_0_10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33193377_0_11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How Computers “See” Images</a:t>
            </a:r>
            <a:endParaRPr sz="2820"/>
          </a:p>
        </p:txBody>
      </p:sp>
      <p:sp>
        <p:nvSpPr>
          <p:cNvPr id="321" name="Google Shape;321;g34533193377_0_111"/>
          <p:cNvSpPr txBox="1"/>
          <p:nvPr/>
        </p:nvSpPr>
        <p:spPr>
          <a:xfrm>
            <a:off x="3860700" y="1299225"/>
            <a:ext cx="52833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Steps: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Acquisition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process begins with image acquisition, which could be a single frame from a video, a photo from a camera, or even a live feed.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image may need to be converted from RGB to grayscale, normalized, or resized to prepare for analysis.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system identifies key features in the image that are necessary for understanding its content.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Recognition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After feature extraction, the system compares the features to known labels to recognize objects or patterns.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Interpretation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The final step involves making sense of the recognized objects, often involving complex decision-making or learning over time.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g34533193377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5" y="2972351"/>
            <a:ext cx="3860576" cy="20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4533193377_0_111"/>
          <p:cNvSpPr txBox="1"/>
          <p:nvPr/>
        </p:nvSpPr>
        <p:spPr>
          <a:xfrm>
            <a:off x="71313" y="1444025"/>
            <a:ext cx="4003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CV systems leverage cameras and other sensors to acquire images or video data, and then employ advanced algorithms and ML models to process and interpret this visual information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33193377_0_1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Applications</a:t>
            </a:r>
            <a:endParaRPr sz="2820"/>
          </a:p>
        </p:txBody>
      </p:sp>
      <p:sp>
        <p:nvSpPr>
          <p:cNvPr id="329" name="Google Shape;329;g34533193377_0_116"/>
          <p:cNvSpPr txBox="1"/>
          <p:nvPr/>
        </p:nvSpPr>
        <p:spPr>
          <a:xfrm>
            <a:off x="0" y="1270225"/>
            <a:ext cx="50466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Healthcare: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Medical Image Analysis: Assisting in diagnosis and treatment planning.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Surgical Guidance: Providing real-time visual information to surgeons during procedures.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Automotive: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Self-Driving Cars: Enabling vehicles to perceive their surroundings, detect objects, and navigate safely.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Driver Assistance Systems: Providing features like lane keeping, adaptive cruise control, and automatic emergency braking.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Retail: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Prevention: Detecting shoplifting and preventing theft.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Automated Checkout: Enabling cashier-less shopping experiences.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Agriculture: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Crop Monitoring: Assessing crop health, detecting diseases, and optimizing irrigation.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 Farming: Applying resources like fertilizer and pesticides only where needed.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g34533193377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00" y="1270225"/>
            <a:ext cx="2303799" cy="18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4533193377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975" y="3009075"/>
            <a:ext cx="2459025" cy="14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4533193377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963" y="3623375"/>
            <a:ext cx="2160864" cy="14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533193377_0_1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Applications Continued</a:t>
            </a:r>
            <a:endParaRPr sz="2820"/>
          </a:p>
        </p:txBody>
      </p:sp>
      <p:sp>
        <p:nvSpPr>
          <p:cNvPr id="338" name="Google Shape;338;g34533193377_0_121"/>
          <p:cNvSpPr txBox="1"/>
          <p:nvPr/>
        </p:nvSpPr>
        <p:spPr>
          <a:xfrm>
            <a:off x="0" y="1288900"/>
            <a:ext cx="5046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5. Security and Surveillance: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Facial Recognition: Identifying individuals for security purposes.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Object Detection: Monitoring for suspicious activities and unauthorized access.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Crowd Analysis: Monitoring large gatherings for safety and security.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6. Manufacturing: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Quality Control: Inspecting products for defects and ensuring they meet quality standards.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Maintenance: Identifying potential equipment failures before they occur.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7. Other Applications: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Entertainment: Enhancing special effects in movies and games.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Robotics: Enabling robots to interact with their environment.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Sports: Tracking player movement and analyzing game performance.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g34533193377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950" y="1343775"/>
            <a:ext cx="2215176" cy="12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4533193377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050" y="3758275"/>
            <a:ext cx="2916066" cy="10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4533193377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601" y="2279637"/>
            <a:ext cx="2215176" cy="147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33193377_0_1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and AI Integration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533193377_0_1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How Does Robotics Fit Into AI?</a:t>
            </a:r>
            <a:endParaRPr sz="2820"/>
          </a:p>
        </p:txBody>
      </p:sp>
      <p:pic>
        <p:nvPicPr>
          <p:cNvPr id="352" name="Google Shape;352;g34533193377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301" y="2000950"/>
            <a:ext cx="5188100" cy="30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4533193377_0_132"/>
          <p:cNvSpPr txBox="1"/>
          <p:nvPr/>
        </p:nvSpPr>
        <p:spPr>
          <a:xfrm>
            <a:off x="177925" y="1427975"/>
            <a:ext cx="33426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Robotics fits into AI as a physical application of intelligent systems—AI provides the “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brain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 for decision-making, learning, and perception, while robotics is the “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body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 that interacts with the physical world to sense, move, and manipulate objects.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533193377_0_2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What Is an AI Robot?</a:t>
            </a:r>
            <a:endParaRPr sz="2820"/>
          </a:p>
        </p:txBody>
      </p:sp>
      <p:sp>
        <p:nvSpPr>
          <p:cNvPr id="359" name="Google Shape;359;g34533193377_0_272"/>
          <p:cNvSpPr txBox="1"/>
          <p:nvPr/>
        </p:nvSpPr>
        <p:spPr>
          <a:xfrm>
            <a:off x="0" y="1275550"/>
            <a:ext cx="58257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 robots can typically be defined by having three core qualities: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Sensors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These provide the robot with the ability to perceive its environment. Examples include cameras, LiDAR, ultrasonic sensors, microphones, GPS, and touch sensors.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Actuators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These allow the robot to interact with and move within its environment. Examples include wheels, robotic arms, motors, and grippers.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Software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This is the “brain” of the robot, enabling learning, reasoning, and decision-making. It includes AI algorithms, control systems, and path-planning logic.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When combined, these components allow an AI robot to sense, think, and act—making it capable of performing tasks autonomously or semi-autonomously in real-world environments.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g34533193377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100" y="3840954"/>
            <a:ext cx="2148951" cy="118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4533193377_0_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100" y="1429425"/>
            <a:ext cx="1841974" cy="122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4533193377_0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052" y="2657390"/>
            <a:ext cx="2148942" cy="122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533193377_0_1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How AI Enables Autonomy</a:t>
            </a:r>
            <a:endParaRPr sz="2820"/>
          </a:p>
        </p:txBody>
      </p:sp>
      <p:sp>
        <p:nvSpPr>
          <p:cNvPr id="368" name="Google Shape;368;g34533193377_0_142"/>
          <p:cNvSpPr txBox="1"/>
          <p:nvPr/>
        </p:nvSpPr>
        <p:spPr>
          <a:xfrm>
            <a:off x="0" y="1275550"/>
            <a:ext cx="58896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Perception enables autonomy by allowing a system to sense, interpret, and understand its environment, so it can make informed decisions and act without human input.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Gathering information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Sensors (like cameras, LiDAR, microphones, or touch sensors) collect raw data about the robot’s surroundings.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Interpreting the environment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Software processes this data to recognize objects, detect obstacles, identify people, and understand spatial relationships.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Contextual awareness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The robot can determine what is happening around it (e.g., a moving person, a closed door, an uneven surface) and where it is in that space.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Decision-making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With this situational understanding, the robot can choose appropriate actions—whether it’s avoiding an obstacle, picking up an object, or navigating to a goal location.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g34533193377_0_142"/>
          <p:cNvPicPr preferRelativeResize="0"/>
          <p:nvPr/>
        </p:nvPicPr>
        <p:blipFill rotWithShape="1">
          <a:blip r:embed="rId3">
            <a:alphaModFix/>
          </a:blip>
          <a:srcRect b="12435" l="10013" r="57156" t="25071"/>
          <a:stretch/>
        </p:blipFill>
        <p:spPr>
          <a:xfrm>
            <a:off x="6376875" y="2095175"/>
            <a:ext cx="2327375" cy="2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4e58bf406_0_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- 20 minutes</a:t>
            </a:r>
            <a:endParaRPr/>
          </a:p>
        </p:txBody>
      </p:sp>
      <p:sp>
        <p:nvSpPr>
          <p:cNvPr id="375" name="Google Shape;375;g374e58bf406_0_6"/>
          <p:cNvSpPr txBox="1"/>
          <p:nvPr/>
        </p:nvSpPr>
        <p:spPr>
          <a:xfrm>
            <a:off x="67750" y="1269050"/>
            <a:ext cx="8919600" cy="3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a group, design a robot and discuss challenges and opportunities.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Scenarios: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robot that sorts recyclable vs. non-recyclable items.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robot that assists visually impaired people indoors.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robot that monitors crops and detects plant diseases.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security robot that detects intruders or suspicious activity.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your scenario, define: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Sensors – What the robot needs to perceive its environment (cameras, LiDAR, infrared, microphones, etc.)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Actuators – How the robot moves or interacts (wheels, arms, grippers)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 Models – What type of model will process the sensor data?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Answer as a group: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are potential data challenges? (lighting, occlusion, noise)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would the robot learn over time? (supervised learning, reinforcement learning, semi-supervised)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safety concerns must you consider?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533193377_0_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Foundations of Data Science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533193377_0_14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AI, Data Science, and Ethics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533193377_0_1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Benefits and Opportunities </a:t>
            </a:r>
            <a:endParaRPr sz="2820"/>
          </a:p>
        </p:txBody>
      </p:sp>
      <p:sp>
        <p:nvSpPr>
          <p:cNvPr id="386" name="Google Shape;386;g34533193377_0_151"/>
          <p:cNvSpPr txBox="1"/>
          <p:nvPr/>
        </p:nvSpPr>
        <p:spPr>
          <a:xfrm>
            <a:off x="0" y="1275650"/>
            <a:ext cx="57873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Enhanced Productivity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Automates repetitive or complex tasks across industries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Improved Accuracy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Reduces human error in diagnostics, forecasting, and decision-making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Innovation Acceleration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Speeds up R&amp;D in healthcare, materials, and technology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Scalability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Processes massive datasets efficiently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Cost Savings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Optimizes operations and resource usage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Accessibility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Improves services like language translation, education, and assistive tech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 Business Models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Enables personalized services, recommendation engines, and AI-driven products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Analytics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Anticipates trends, risks, and maintenance needs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g34533193377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574" y="1903273"/>
            <a:ext cx="3382899" cy="26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4533193377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24" y="3444650"/>
            <a:ext cx="2300351" cy="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34533193377_0_1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Risks</a:t>
            </a:r>
            <a:endParaRPr sz="2820"/>
          </a:p>
        </p:txBody>
      </p:sp>
      <p:sp>
        <p:nvSpPr>
          <p:cNvPr id="394" name="Google Shape;394;g34533193377_0_156"/>
          <p:cNvSpPr txBox="1"/>
          <p:nvPr/>
        </p:nvSpPr>
        <p:spPr>
          <a:xfrm>
            <a:off x="0" y="1288375"/>
            <a:ext cx="58641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Models can inadvertently perpetuate or amplify societal biases due to biased training data or algorithmic design. Exs: Amazon recruiting, COMPAS  algorithm, DALL-E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Concerns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Sensitive personal data may be misused or exposed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Who is responsible for a bad decision?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Dependence on AI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Overreliance may lead to a loss of creativity, critical thinking skills, and human intuition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Job Displacement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Automation can replace certain roles, requiring workforce adaptation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Gaps in Laws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Regulations often lag behind AI capabilities, creating legal and ethical challenges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g34533193377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38" y="971456"/>
            <a:ext cx="2812300" cy="10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4533193377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474" y="2041352"/>
            <a:ext cx="3546425" cy="4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4533193377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50" y="2513172"/>
            <a:ext cx="2812299" cy="104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4533193377_0_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4700" y="4310025"/>
            <a:ext cx="2535526" cy="7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4533193377_0_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25" y="4332587"/>
            <a:ext cx="2588251" cy="7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4533193377_0_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8326" y="4502174"/>
            <a:ext cx="2812300" cy="533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4533193377_0_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50" y="222775"/>
            <a:ext cx="2639037" cy="7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4533193377_0_1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15535" y="801801"/>
            <a:ext cx="2282717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533193377_0_29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AI Ethics</a:t>
            </a:r>
            <a:endParaRPr sz="2820"/>
          </a:p>
        </p:txBody>
      </p:sp>
      <p:sp>
        <p:nvSpPr>
          <p:cNvPr id="408" name="Google Shape;408;g34533193377_0_298"/>
          <p:cNvSpPr txBox="1"/>
          <p:nvPr/>
        </p:nvSpPr>
        <p:spPr>
          <a:xfrm>
            <a:off x="0" y="1288375"/>
            <a:ext cx="91440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Grounded in several key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principles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Fairness and Non-discrimination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Ensuring AI systems treat all individuals impartially, avoiding biases that could lead to discriminatory outcomes based on factors like race, gender, religion, or socioeconomic status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Transparency and Explainability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Making AI models understandable and their decision-making processes transparent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Establishing clear responsibility for AI actions and decisions, with mechanisms for addressing potential harm or error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and Data Protection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Respecting user privacy and protecting personal data collected and processed by AI systems, adhering to regulations like GDPR and CCP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Safety and Reliability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Developing AI systems that are robust, secure, and function as intended, minimizing the potential for harm to individuals or society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533193377_0_1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Solutions</a:t>
            </a:r>
            <a:endParaRPr sz="2820"/>
          </a:p>
        </p:txBody>
      </p:sp>
      <p:sp>
        <p:nvSpPr>
          <p:cNvPr id="414" name="Google Shape;414;g34533193377_0_161"/>
          <p:cNvSpPr txBox="1"/>
          <p:nvPr/>
        </p:nvSpPr>
        <p:spPr>
          <a:xfrm>
            <a:off x="0" y="1275550"/>
            <a:ext cx="90531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Developing Ethical Frameworks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Establishing clear guidelines and principles to guide responsible AI development and deployment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Ethical AI Governance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Creating robust governance structures, including ethics committees and review processes, to oversee AI initiatives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Technical Safeguards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Implementing measures like bias detection and mitigation techniques, explainable AI (XAI) tools, and privacy-preserving AI architectures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Stakeholder Engagement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Involving diverse stakeholders, including users, ethicists, policymakers, and communities, in the design and development of AI systems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Regulation and Policy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Developing and implementing regulations and laws to govern AI development and use, like the EU AI Act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g34533193377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75" y="3997325"/>
            <a:ext cx="1831800" cy="10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4e58bf406_0_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Exercise - 15 minutes</a:t>
            </a:r>
            <a:endParaRPr sz="2820"/>
          </a:p>
        </p:txBody>
      </p:sp>
      <p:sp>
        <p:nvSpPr>
          <p:cNvPr id="421" name="Google Shape;421;g374e58bf406_0_19"/>
          <p:cNvSpPr txBox="1"/>
          <p:nvPr/>
        </p:nvSpPr>
        <p:spPr>
          <a:xfrm>
            <a:off x="0" y="1275550"/>
            <a:ext cx="90531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Facial Recognition at Airports – A system flags potential suspects, but certain demographics are misidentified more often.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 Hiring Tool – Screens resumes automatically but has historically favored certain genders and backgrounds.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Policing – Predicts crime hotspots based on historical data, potentially reinforcing biased patterns.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Health Diagnosis App – Uses AI to recommend treatments but sometimes misclassifies rare conditions.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1 – As a group, r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eview your mini case study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Step 2 – Discuss Questions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your scenario, answer briefly: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ethical risks are present?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Who might be harmed if the system fails?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could the design be improved to mitigate risks?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Sklearn</a:t>
            </a:r>
            <a:endParaRPr/>
          </a:p>
        </p:txBody>
      </p:sp>
      <p:sp>
        <p:nvSpPr>
          <p:cNvPr id="427" name="Google Shape;427;p10"/>
          <p:cNvSpPr txBox="1"/>
          <p:nvPr/>
        </p:nvSpPr>
        <p:spPr>
          <a:xfrm>
            <a:off x="616150" y="1580550"/>
            <a:ext cx="75099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Popular Machine learning library with python that integrates seamlessly with numpy and pandas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Already has many machine learning model types built in (but you can always build your own of course)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Ethics</a:t>
            </a:r>
            <a:endParaRPr/>
          </a:p>
        </p:txBody>
      </p:sp>
      <p:sp>
        <p:nvSpPr>
          <p:cNvPr id="433" name="Google Shape;433;p11"/>
          <p:cNvSpPr txBox="1"/>
          <p:nvPr/>
        </p:nvSpPr>
        <p:spPr>
          <a:xfrm>
            <a:off x="616150" y="1580550"/>
            <a:ext cx="75099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Bias - systematic favoritism that can lead to unfair results for certain groups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Explainability - being transparent about how ML models are making decisions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 - responsibility of protecting people’s data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Accountability - realizing the impact of ML models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Misuse - understanding how ML technologies can be used for harm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Alexa Speakers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What is Data Science?</a:t>
            </a:r>
            <a:endParaRPr sz="2820"/>
          </a:p>
        </p:txBody>
      </p:sp>
      <p:sp>
        <p:nvSpPr>
          <p:cNvPr id="96" name="Google Shape;96;p3"/>
          <p:cNvSpPr txBox="1"/>
          <p:nvPr/>
        </p:nvSpPr>
        <p:spPr>
          <a:xfrm>
            <a:off x="616150" y="1580550"/>
            <a:ext cx="7786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Extracts knowledge and insights from data through scientific methods, algorithms, and programming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Interdisciplinary: combines principles from computer science, mathematics, statistics, and domain expertise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to ultimately informing decision-making and problem-solving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Includes descriptive, diagnostic, predictive, and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prescriptive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analytics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533193377_0_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 Science Lifecycle</a:t>
            </a:r>
            <a:endParaRPr sz="2820"/>
          </a:p>
        </p:txBody>
      </p:sp>
      <p:sp>
        <p:nvSpPr>
          <p:cNvPr id="102" name="Google Shape;102;g34533193377_0_20"/>
          <p:cNvSpPr txBox="1"/>
          <p:nvPr/>
        </p:nvSpPr>
        <p:spPr>
          <a:xfrm>
            <a:off x="345225" y="1413025"/>
            <a:ext cx="84870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structured, iterative approach that guides data scientists through the process of transforming raw data into actionable insights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Problem definition / Business understanding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cleaning and preparation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Exploratory data analysis (EDA)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building and evaluation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deployment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AutoNum type="arabicPeriod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Monitoring and Maintenance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g34533193377_0_20"/>
          <p:cNvPicPr preferRelativeResize="0"/>
          <p:nvPr/>
        </p:nvPicPr>
        <p:blipFill rotWithShape="1">
          <a:blip r:embed="rId3">
            <a:alphaModFix/>
          </a:blip>
          <a:srcRect b="0" l="45373" r="0" t="0"/>
          <a:stretch/>
        </p:blipFill>
        <p:spPr>
          <a:xfrm>
            <a:off x="5706500" y="2077550"/>
            <a:ext cx="2914350" cy="2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533193377_0_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Tools</a:t>
            </a:r>
            <a:endParaRPr sz="2820"/>
          </a:p>
        </p:txBody>
      </p:sp>
      <p:sp>
        <p:nvSpPr>
          <p:cNvPr id="109" name="Google Shape;109;g34533193377_0_26"/>
          <p:cNvSpPr txBox="1"/>
          <p:nvPr/>
        </p:nvSpPr>
        <p:spPr>
          <a:xfrm>
            <a:off x="616150" y="1580550"/>
            <a:ext cx="7786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considered the most popular language, extensive libraries, used for data manipulation, analysis, visualization, and machine learning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language specifically designed for statistical computing and graphics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SQL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language used for relational databases, tool for accessing and preparing data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Excel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easy to store and visualize data, can be hard to manipulate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533193377_0_19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Big Data</a:t>
            </a:r>
            <a:endParaRPr sz="2820"/>
          </a:p>
        </p:txBody>
      </p:sp>
      <p:sp>
        <p:nvSpPr>
          <p:cNvPr id="115" name="Google Shape;115;g34533193377_0_191"/>
          <p:cNvSpPr txBox="1"/>
          <p:nvPr/>
        </p:nvSpPr>
        <p:spPr>
          <a:xfrm>
            <a:off x="0" y="1400200"/>
            <a:ext cx="91440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“Big data” refers to extremely large and complex data sets that cannot be easily managed or analyzed with traditional data processing tools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3(?) Vs: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Volume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sheer quantity of data, measured in terabytes, petabytes, and even exabytes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Velocity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speed at which new data is generated and processed, some internet-enabled smart products operate in real time or near real time and will require real-time evaluation and action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Variety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i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ncludes structured data, unstructured data, and semi-structured data sets 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Others have emerged: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Veracity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quality, accuracy, and reliability of the data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■"/>
            </a:pPr>
            <a:r>
              <a:rPr b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highlights the necessity of extracting meaningful insights from big data that can benefit the organization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0x01010055359E76FA9FC24B943D75031F37743A</vt:lpwstr>
  </property>
</Properties>
</file>